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9" r:id="rId2"/>
    <p:sldId id="267" r:id="rId3"/>
    <p:sldId id="268" r:id="rId4"/>
    <p:sldId id="270" r:id="rId5"/>
    <p:sldId id="272" r:id="rId6"/>
    <p:sldId id="290" r:id="rId7"/>
    <p:sldId id="273" r:id="rId8"/>
    <p:sldId id="274" r:id="rId9"/>
    <p:sldId id="276" r:id="rId10"/>
    <p:sldId id="277" r:id="rId11"/>
    <p:sldId id="280" r:id="rId12"/>
    <p:sldId id="279" r:id="rId13"/>
    <p:sldId id="284" r:id="rId14"/>
    <p:sldId id="285" r:id="rId15"/>
    <p:sldId id="293" r:id="rId16"/>
    <p:sldId id="294" r:id="rId17"/>
    <p:sldId id="295" r:id="rId18"/>
    <p:sldId id="296" r:id="rId19"/>
    <p:sldId id="287" r:id="rId20"/>
    <p:sldId id="292" r:id="rId21"/>
    <p:sldId id="286" r:id="rId22"/>
    <p:sldId id="291" r:id="rId23"/>
    <p:sldId id="289" r:id="rId24"/>
  </p:sldIdLst>
  <p:sldSz cx="9144000" cy="6858000" type="screen4x3"/>
  <p:notesSz cx="7010400" cy="9296400"/>
  <p:custDataLst>
    <p:tags r:id="rId2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5">
          <p15:clr>
            <a:srgbClr val="A4A3A4"/>
          </p15:clr>
        </p15:guide>
        <p15:guide id="2" orient="horz" pos="1678">
          <p15:clr>
            <a:srgbClr val="A4A3A4"/>
          </p15:clr>
        </p15:guide>
        <p15:guide id="3" orient="horz" pos="2767">
          <p15:clr>
            <a:srgbClr val="A4A3A4"/>
          </p15:clr>
        </p15:guide>
        <p15:guide id="4" pos="4377">
          <p15:clr>
            <a:srgbClr val="A4A3A4"/>
          </p15:clr>
        </p15:guide>
        <p15:guide id="5" pos="3645">
          <p15:clr>
            <a:srgbClr val="A4A3A4"/>
          </p15:clr>
        </p15:guide>
        <p15:guide id="6" pos="7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clrMru>
    <a:srgbClr val="E223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23" autoAdjust="0"/>
    <p:restoredTop sz="84956" autoAdjust="0"/>
  </p:normalViewPr>
  <p:slideViewPr>
    <p:cSldViewPr snapToGrid="0" snapToObjects="1" showGuides="1">
      <p:cViewPr varScale="1">
        <p:scale>
          <a:sx n="86" d="100"/>
          <a:sy n="86" d="100"/>
        </p:scale>
        <p:origin x="366" y="90"/>
      </p:cViewPr>
      <p:guideLst>
        <p:guide orient="horz" pos="1345"/>
        <p:guide orient="horz" pos="1678"/>
        <p:guide orient="horz" pos="2767"/>
        <p:guide pos="4377"/>
        <p:guide pos="3645"/>
        <p:guide pos="72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FCC7505-DB07-41B9-8336-3E0982DAABCB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2FD3FF3-1FB7-4BD4-A047-B2E87418672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8161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7599390-CE60-AC44-8451-593A22B7EB9C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034D44F-19E0-DB4C-A534-846A3D5F6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74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Category:Figures_from_Fundamentals_of_Business_by_Skripak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nadianbusiness.com/lists-and-rankings/best-brands/canadas-best-brands-2017-the-top-25/#gallery/canadas-best-brands-2017/slide-1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0000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Discussion: Would companies such as Amazon be considered a type of retailer?</a:t>
            </a:r>
          </a:p>
          <a:p>
            <a:endParaRPr lang="en-CA" dirty="0"/>
          </a:p>
          <a:p>
            <a:r>
              <a:rPr lang="en-CA" dirty="0"/>
              <a:t>Images: https://www.foodamentals.com/wp-content/uploads/2016/04/7-Eleven.jpg</a:t>
            </a:r>
          </a:p>
          <a:p>
            <a:r>
              <a:rPr lang="en-CA" dirty="0"/>
              <a:t>http://www.citti-park-kiel.de/fileadmin/_processed_/csm_toys_r_us_shop_foto_kiel_ce8e010b7a.jpg</a:t>
            </a:r>
          </a:p>
          <a:p>
            <a:r>
              <a:rPr lang="en-CA" dirty="0"/>
              <a:t>http://www.cambridgeenglish.org/static-assets/Images/b1r002-shopping-department-store_tcm32-288839.jpg</a:t>
            </a:r>
          </a:p>
          <a:p>
            <a:r>
              <a:rPr lang="en-CA" dirty="0"/>
              <a:t>http://media-cache-ak0.pinimg.com/originals/df/b9/10/dfb91095ddba4f9cc5bcbb724d652e4a.jpg</a:t>
            </a:r>
          </a:p>
          <a:p>
            <a:r>
              <a:rPr lang="en-CA" dirty="0"/>
              <a:t>https://c8.alamy.com/comp/EA2B9R/costco-store-membership-warehouse-club-chain-in-the-evening-in-scarborough-EA2B9R.jpg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96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https://keydifferences.com/wp-content/uploads/2016/08/push-vs-pull-strategy1.jpg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438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http://moziru.com/images/advertisement-clipart-promotion-5.png</a:t>
            </a:r>
          </a:p>
          <a:p>
            <a:endParaRPr lang="en-CA" dirty="0"/>
          </a:p>
          <a:p>
            <a:r>
              <a:rPr lang="en-CA" dirty="0"/>
              <a:t>(e.g., Clio award winner – Coke 2017</a:t>
            </a:r>
            <a:r>
              <a:rPr lang="en-CA" baseline="0" dirty="0"/>
              <a:t> ‘1000 Song’ campaign) https://clios.com/awards/winner/audio-technique/coca-cola/1-000-song-celebration-39217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257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https://branditprintit.com/wp-content/uploads/2017/05/hero_tulsa_bulletin_Pepsi_1600x900.jpg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4943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http://2.bp.blogspot.com/-Jb3vUaNkrLI/UnB8huL_JfI/AAAAAAAAAIo/EkujEfsWE5Y/s1600/shop_on_your_own.jpg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809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Images: http://peterzafiris.com/wp-content/uploads/2013/06/Pepsi-Cola-Sales-Promotion.png</a:t>
            </a:r>
          </a:p>
          <a:p>
            <a:r>
              <a:rPr lang="en-CA" dirty="0"/>
              <a:t>http://asklizweston.com/wp-content/uploads/2014/11/air-miles-card.jpg</a:t>
            </a:r>
          </a:p>
          <a:p>
            <a:r>
              <a:rPr lang="en-CA" dirty="0"/>
              <a:t>https://tse2.mm.bing.net/th?id=OIP.Ez-ExBVE2R6rrpC9I3_TUwAAAA&amp;pid=15.1&amp;P=0&amp;w=300&amp;h=300</a:t>
            </a:r>
          </a:p>
          <a:p>
            <a:endParaRPr lang="en-CA" dirty="0"/>
          </a:p>
          <a:p>
            <a:r>
              <a:rPr lang="en-CA" dirty="0"/>
              <a:t>http://cdn.savings.com/img/Target-Coupons.jpeg</a:t>
            </a:r>
          </a:p>
          <a:p>
            <a:r>
              <a:rPr lang="en-CA" dirty="0"/>
              <a:t>https://www.thestar.com/content/dam/thestar/news/canada/2017/02/09/3-charged-in-theft-of-tim-hortons-roll-up-the-rim-cups-in-belleville/roll-up-the-rimjpg.jpg.size.custom.crop.1086x725.jpg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183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http://images.clipartpanda.com/publicity-clipart-publicity-newspaper-headline-attention-reporting-coverage-word-to-illustrate-you-your-company-product-organization-40334052.jpg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4013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https://sellingout.com/wp-content/uploads/2014/06/red-price-tag1.jpg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370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https://thumbs.dreamstime.com/z/psychological-price-pricing-21693187.jpg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519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https://www.ciol.com/wp-content/uploads/2018/08/Customer-Relationship-Management.jpg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60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http://zezoo.com/wp-content/uploads/2016/01/marketing-solutions2.jpg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5922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https://magnetoitsolutions.com/wp-content/uploads/2017/12/smo-1.png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7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Potential customers may be in consumer market and/or industrial market</a:t>
            </a:r>
          </a:p>
          <a:p>
            <a:r>
              <a:rPr lang="en-US" dirty="0"/>
              <a:t>Image: https://images.wisegeek.com/market-segmentation.jpg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817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Images:</a:t>
            </a:r>
          </a:p>
          <a:p>
            <a:r>
              <a:rPr lang="en-CA" dirty="0"/>
              <a:t>https://www.seriouseats.com/images/2011/08/20110829-mini-cereal-boxes-10.jpg</a:t>
            </a:r>
          </a:p>
          <a:p>
            <a:r>
              <a:rPr lang="en-CA" dirty="0"/>
              <a:t>https://i.pinimg.com/736x/df/63/7a/df637aa009f319855a5ed1f1e93dd6f0--body-types-types-of.jpg</a:t>
            </a:r>
          </a:p>
          <a:p>
            <a:r>
              <a:rPr lang="en-CA" dirty="0"/>
              <a:t>http://www.topcount.co/wp-content/uploads/2017/06/21.jpg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7947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Potential customers may be in consumer market and/or industrial market</a:t>
            </a:r>
          </a:p>
          <a:p>
            <a:r>
              <a:rPr lang="en-US" dirty="0"/>
              <a:t>Image: https://www.dlbconsulting.com/wp-content/uploads/2015/08/7-28-DLB-targetmarket.jpg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043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>
                <a:latin typeface="Arial" panose="020B0604020202020204" pitchFamily="34" charset="0"/>
              </a:rPr>
              <a:t>Figure CC BY 4.0. Retrieved from: </a:t>
            </a:r>
            <a:r>
              <a:rPr lang="en-US" altLang="en-US" sz="1200" u="sng" dirty="0">
                <a:latin typeface="Arial" panose="020B0604020202020204" pitchFamily="34" charset="0"/>
                <a:hlinkClick r:id="rId3"/>
              </a:rPr>
              <a:t>https://commons.wikimedia.org/wiki/Category:Figures_from_Fundamentals_of_Business_by_Skripak</a:t>
            </a:r>
            <a:endParaRPr lang="en-US" altLang="en-US" sz="1200" dirty="0">
              <a:latin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062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http://2.bp.blogspot.com/-ZKhpZl5POMs/TlMtzYnhbmI/AAAAAAAABpY/RRoC2ybtCzY/s1600/7.png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47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hlinkClick r:id="rId3"/>
              </a:rPr>
              <a:t>https://www.canadianbusiness.com/lists-and-rankings/best-brands/canadas-best-brands-2017-the-top-25/#gallery/canadas-best-brands-2017/slide-1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711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Agent channel: e.g., imported goods</a:t>
            </a:r>
          </a:p>
          <a:p>
            <a:r>
              <a:rPr lang="en-CA" dirty="0"/>
              <a:t>Wholesaler channel: e.g., Johnson &amp; Johnson </a:t>
            </a:r>
          </a:p>
          <a:p>
            <a:r>
              <a:rPr lang="en-CA" dirty="0"/>
              <a:t>Retailer channel: automobile dealerships</a:t>
            </a:r>
          </a:p>
          <a:p>
            <a:r>
              <a:rPr lang="en-CA" dirty="0"/>
              <a:t>Direct: e.g., e-commerce (e.g., Etsy) or service producer (e.g., hair salon)</a:t>
            </a:r>
          </a:p>
          <a:p>
            <a:endParaRPr lang="en-CA" dirty="0"/>
          </a:p>
          <a:p>
            <a:r>
              <a:rPr lang="en-CA" dirty="0"/>
              <a:t>Company can use multiple distribution channels</a:t>
            </a:r>
          </a:p>
          <a:p>
            <a:endParaRPr lang="en-CA" dirty="0"/>
          </a:p>
          <a:p>
            <a:r>
              <a:rPr lang="en-CA" dirty="0"/>
              <a:t>Emerging trends include drone delivery, etc.</a:t>
            </a:r>
          </a:p>
          <a:p>
            <a:endParaRPr lang="en-CA" dirty="0"/>
          </a:p>
          <a:p>
            <a:r>
              <a:rPr lang="en-CA" dirty="0"/>
              <a:t>Marketing is not the same as logistics</a:t>
            </a:r>
          </a:p>
          <a:p>
            <a:endParaRPr lang="en-CA" dirty="0"/>
          </a:p>
          <a:p>
            <a:r>
              <a:rPr lang="en-CA" dirty="0"/>
              <a:t>[Discussion: Where would Amazon fit into this list of distribution channels?]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4D44F-19E0-DB4C-A534-846A3D5F60D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974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203015" y="1316256"/>
            <a:ext cx="6318000" cy="2281314"/>
          </a:xfrm>
          <a:prstGeom prst="rect">
            <a:avLst/>
          </a:prstGeom>
        </p:spPr>
        <p:txBody>
          <a:bodyPr lIns="0" anchor="b" anchorCtr="0"/>
          <a:lstStyle>
            <a:lvl1pPr algn="l">
              <a:lnSpc>
                <a:spcPts val="4500"/>
              </a:lnSpc>
              <a:defRPr sz="5000" b="1" i="0" cap="all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</a:t>
            </a:r>
            <a:br>
              <a:rPr lang="en-CA" dirty="0"/>
            </a:br>
            <a:r>
              <a:rPr lang="en-CA" dirty="0"/>
              <a:t>style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192066" y="3776712"/>
            <a:ext cx="6404289" cy="1566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3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401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r Tab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203015" y="1316256"/>
            <a:ext cx="6318000" cy="2281314"/>
          </a:xfrm>
          <a:prstGeom prst="rect">
            <a:avLst/>
          </a:prstGeom>
        </p:spPr>
        <p:txBody>
          <a:bodyPr lIns="0" anchor="b" anchorCtr="0"/>
          <a:lstStyle>
            <a:lvl1pPr algn="l">
              <a:lnSpc>
                <a:spcPts val="4500"/>
              </a:lnSpc>
              <a:defRPr sz="5000" b="1" i="0" cap="all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</a:t>
            </a:r>
            <a:br>
              <a:rPr lang="en-CA" dirty="0"/>
            </a:br>
            <a:r>
              <a:rPr lang="en-CA" dirty="0"/>
              <a:t>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829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901" y="490806"/>
            <a:ext cx="6381023" cy="79785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146901" y="1536192"/>
            <a:ext cx="7485035" cy="37957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9144000" cy="690282"/>
          </a:xfrm>
          <a:prstGeom prst="rect">
            <a:avLst/>
          </a:prstGeom>
        </p:spPr>
      </p:pic>
      <p:pic>
        <p:nvPicPr>
          <p:cNvPr id="6" name="Picture 5" descr="bottom_bar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31224"/>
            <a:ext cx="9144000" cy="132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09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9144000" cy="690282"/>
          </a:xfrm>
          <a:prstGeom prst="rect">
            <a:avLst/>
          </a:prstGeom>
        </p:spPr>
      </p:pic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5180098" y="150"/>
            <a:ext cx="3963902" cy="6857849"/>
          </a:xfrm>
          <a:custGeom>
            <a:avLst/>
            <a:gdLst>
              <a:gd name="connsiteX0" fmla="*/ 0 w 4065050"/>
              <a:gd name="connsiteY0" fmla="*/ 0 h 6857849"/>
              <a:gd name="connsiteX1" fmla="*/ 4065050 w 4065050"/>
              <a:gd name="connsiteY1" fmla="*/ 0 h 6857849"/>
              <a:gd name="connsiteX2" fmla="*/ 4065050 w 4065050"/>
              <a:gd name="connsiteY2" fmla="*/ 6857849 h 6857849"/>
              <a:gd name="connsiteX3" fmla="*/ 0 w 4065050"/>
              <a:gd name="connsiteY3" fmla="*/ 6857849 h 6857849"/>
              <a:gd name="connsiteX4" fmla="*/ 0 w 4065050"/>
              <a:gd name="connsiteY4" fmla="*/ 0 h 6857849"/>
              <a:gd name="connsiteX0" fmla="*/ 0 w 4065050"/>
              <a:gd name="connsiteY0" fmla="*/ 0 h 6857849"/>
              <a:gd name="connsiteX1" fmla="*/ 4065050 w 4065050"/>
              <a:gd name="connsiteY1" fmla="*/ 0 h 6857849"/>
              <a:gd name="connsiteX2" fmla="*/ 4065050 w 4065050"/>
              <a:gd name="connsiteY2" fmla="*/ 6857849 h 6857849"/>
              <a:gd name="connsiteX3" fmla="*/ 1640835 w 4065050"/>
              <a:gd name="connsiteY3" fmla="*/ 6857849 h 6857849"/>
              <a:gd name="connsiteX4" fmla="*/ 0 w 4065050"/>
              <a:gd name="connsiteY4" fmla="*/ 0 h 6857849"/>
              <a:gd name="connsiteX0" fmla="*/ 0 w 3963902"/>
              <a:gd name="connsiteY0" fmla="*/ 0 h 6857849"/>
              <a:gd name="connsiteX1" fmla="*/ 3963902 w 3963902"/>
              <a:gd name="connsiteY1" fmla="*/ 0 h 6857849"/>
              <a:gd name="connsiteX2" fmla="*/ 3963902 w 3963902"/>
              <a:gd name="connsiteY2" fmla="*/ 6857849 h 6857849"/>
              <a:gd name="connsiteX3" fmla="*/ 1539687 w 3963902"/>
              <a:gd name="connsiteY3" fmla="*/ 6857849 h 6857849"/>
              <a:gd name="connsiteX4" fmla="*/ 0 w 3963902"/>
              <a:gd name="connsiteY4" fmla="*/ 0 h 6857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3902" h="6857849">
                <a:moveTo>
                  <a:pt x="0" y="0"/>
                </a:moveTo>
                <a:lnTo>
                  <a:pt x="3963902" y="0"/>
                </a:lnTo>
                <a:lnTo>
                  <a:pt x="3963902" y="6857849"/>
                </a:lnTo>
                <a:lnTo>
                  <a:pt x="1539687" y="6857849"/>
                </a:lnTo>
                <a:lnTo>
                  <a:pt x="0" y="0"/>
                </a:lnTo>
                <a:close/>
              </a:path>
            </a:pathLst>
          </a:custGeom>
        </p:spPr>
        <p:txBody>
          <a:bodyPr vert="horz"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46902" y="1035353"/>
            <a:ext cx="4236311" cy="11430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146902" y="2430614"/>
            <a:ext cx="4236312" cy="2901306"/>
          </a:xfrm>
          <a:prstGeom prst="rect">
            <a:avLst/>
          </a:prstGeom>
        </p:spPr>
        <p:txBody>
          <a:bodyPr vert="horz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7" name="Picture 16" descr="photo-mas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866" y="292189"/>
            <a:ext cx="9144000" cy="6858000"/>
          </a:xfrm>
          <a:prstGeom prst="rect">
            <a:avLst/>
          </a:prstGeom>
        </p:spPr>
      </p:pic>
      <p:pic>
        <p:nvPicPr>
          <p:cNvPr id="2" name="Picture 1" descr="bottom_bar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31224"/>
            <a:ext cx="9144000" cy="132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19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pag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46902" y="1046302"/>
            <a:ext cx="6166108" cy="1439056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b="1" i="0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1146902" y="4215253"/>
            <a:ext cx="4587552" cy="169705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CA" dirty="0"/>
              <a:t>Room</a:t>
            </a:r>
          </a:p>
          <a:p>
            <a:pPr lvl="0"/>
            <a:r>
              <a:rPr lang="en-CA" dirty="0"/>
              <a:t>Address 1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Address 2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Address 3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Phone: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Fax: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lvl="0"/>
            <a:endParaRPr lang="en-CA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1146902" y="3963562"/>
            <a:ext cx="4587552" cy="251692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i="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CA" dirty="0"/>
              <a:t>Lawrence </a:t>
            </a:r>
            <a:r>
              <a:rPr lang="en-CA" dirty="0" err="1"/>
              <a:t>Kinlin</a:t>
            </a:r>
            <a:r>
              <a:rPr lang="en-CA" dirty="0"/>
              <a:t> School of Business</a:t>
            </a:r>
          </a:p>
        </p:txBody>
      </p:sp>
      <p:sp>
        <p:nvSpPr>
          <p:cNvPr id="7" name="Text Placeholder 10"/>
          <p:cNvSpPr txBox="1">
            <a:spLocks/>
          </p:cNvSpPr>
          <p:nvPr userDrawn="1"/>
        </p:nvSpPr>
        <p:spPr>
          <a:xfrm>
            <a:off x="1144588" y="6280484"/>
            <a:ext cx="4587552" cy="251692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err="1"/>
              <a:t>fanshawec.ca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48855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6712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74638"/>
            <a:ext cx="70866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CED753-E26C-48CD-8810-690417EFF2B3}" type="datetimeFigureOut">
              <a:rPr lang="en-US" smtClean="0"/>
              <a:t>8/16/2023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6612B7-B374-403A-8482-4E25514FF4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82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772400" cy="914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2038" y="1766888"/>
            <a:ext cx="7769225" cy="19796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2038" y="3898900"/>
            <a:ext cx="7769225" cy="1981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1-</a:t>
            </a:r>
            <a:fld id="{307B7827-5307-4E78-993A-FFA99B84EB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332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76200"/>
            <a:ext cx="7772400" cy="457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52400" y="609600"/>
            <a:ext cx="8839200" cy="5867400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52400" y="6553200"/>
            <a:ext cx="2057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CFDD3A-8601-DE48-B5B1-1B185D1602DE}" type="datetime2">
              <a:rPr lang="en-CA"/>
              <a:pPr>
                <a:defRPr/>
              </a:pPr>
              <a:t>Wednesday, August 16, 2023</a:t>
            </a:fld>
            <a:endParaRPr lang="en-CA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934200" y="6553200"/>
            <a:ext cx="2057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478310D-B237-A84F-8EF7-AA00BDBB9FFF}" type="slidenum">
              <a:rPr lang="en-CA" altLang="en-US"/>
              <a:pPr/>
              <a:t>‹#›</a:t>
            </a:fld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1176269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1301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lios.com/awards/winner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oXB25uCpMA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hyperlink" Target="https://futurism.com/the-byte/swarm-drones-creates-huge-qr-code-sky" TargetMode="External"/><Relationship Id="rId4" Type="http://schemas.openxmlformats.org/officeDocument/2006/relationships/hyperlink" Target="https://www.youtube.com/watch?v=7Ht-dTfZKj8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nada.ca/en/services/business/permits/federallyregulatedbusinessactivities/labellingrequirements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203015" y="1316256"/>
            <a:ext cx="7314684" cy="2281314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MGMT 6057 </a:t>
            </a:r>
            <a:br>
              <a:rPr lang="en-US" sz="6000" dirty="0"/>
            </a:br>
            <a:br>
              <a:rPr lang="en-US" dirty="0"/>
            </a:br>
            <a:r>
              <a:rPr lang="en-US" dirty="0"/>
              <a:t>contemporary business management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192066" y="4421688"/>
            <a:ext cx="7660989" cy="921284"/>
          </a:xfrm>
        </p:spPr>
        <p:txBody>
          <a:bodyPr/>
          <a:lstStyle/>
          <a:p>
            <a:pPr fontAlgn="auto">
              <a:lnSpc>
                <a:spcPct val="90000"/>
              </a:lnSpc>
              <a:spcAft>
                <a:spcPts val="0"/>
              </a:spcAft>
              <a:defRPr/>
            </a:pPr>
            <a:r>
              <a:rPr lang="en-CA" sz="3200" b="1" dirty="0"/>
              <a:t>Module 7: marketing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696059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C830AC6-5BFB-406D-9D08-8472FDF57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51" y="3707846"/>
            <a:ext cx="1986767" cy="11468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83E378-A2A4-4FCA-8C2B-DF47E24B9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Top Canadian brands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CAC6DA-079D-4923-A4E0-56A1A901F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051" y="1552512"/>
            <a:ext cx="1400175" cy="1257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92AF69-B56A-4268-89BB-36ECEA29F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2386" y="2077743"/>
            <a:ext cx="1924050" cy="17335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7F42DB-9FA4-4449-BB50-0CA614DEE2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9807" y="4163243"/>
            <a:ext cx="2076450" cy="714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7A3D88-27F7-45C9-8C7B-6AD1951C11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03184" y="2097756"/>
            <a:ext cx="1971675" cy="19240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649A97-2A21-44D9-BDF3-E6208FE731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97424" y="4733684"/>
            <a:ext cx="1793872" cy="19476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6418CD-F288-4768-8FE2-351EDB0982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3179" y="5134083"/>
            <a:ext cx="1328509" cy="11468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21617D-738F-48A0-9B5A-E959B0EFD6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51288" y="1555815"/>
            <a:ext cx="1244969" cy="12020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C094369-103D-4407-9D54-C994F11FDD2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95362" y="5566541"/>
            <a:ext cx="3318387" cy="7143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89AD467-DF4A-4E85-AEF0-1375FC18E4E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34367" y="380937"/>
            <a:ext cx="2362200" cy="11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39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FBF8D184-B673-409D-B33E-7287E080A713}"/>
              </a:ext>
            </a:extLst>
          </p:cNvPr>
          <p:cNvSpPr/>
          <p:nvPr/>
        </p:nvSpPr>
        <p:spPr>
          <a:xfrm>
            <a:off x="111967" y="2211655"/>
            <a:ext cx="8882743" cy="43757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17F7E9-A86A-40D1-834A-501E2D612F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5158" y="1207732"/>
            <a:ext cx="8589552" cy="635619"/>
          </a:xfrm>
        </p:spPr>
        <p:txBody>
          <a:bodyPr/>
          <a:lstStyle/>
          <a:p>
            <a:r>
              <a:rPr lang="en-US" i="1" dirty="0"/>
              <a:t>How the final product/service gets to the customer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6DA8C6B-9720-464A-81C6-47171A403A1D}"/>
              </a:ext>
            </a:extLst>
          </p:cNvPr>
          <p:cNvGrpSpPr/>
          <p:nvPr/>
        </p:nvGrpSpPr>
        <p:grpSpPr>
          <a:xfrm>
            <a:off x="512502" y="2961310"/>
            <a:ext cx="8081672" cy="3352185"/>
            <a:chOff x="1281793" y="3426279"/>
            <a:chExt cx="7579179" cy="3048001"/>
          </a:xfrm>
        </p:grpSpPr>
        <p:sp>
          <p:nvSpPr>
            <p:cNvPr id="5" name="Rounded Rectangle 5">
              <a:extLst>
                <a:ext uri="{FF2B5EF4-FFF2-40B4-BE49-F238E27FC236}">
                  <a16:creationId xmlns:a16="http://schemas.microsoft.com/office/drawing/2014/main" id="{71E91C58-3AF9-4402-8F55-0115C60B676F}"/>
                </a:ext>
              </a:extLst>
            </p:cNvPr>
            <p:cNvSpPr/>
            <p:nvPr/>
          </p:nvSpPr>
          <p:spPr>
            <a:xfrm>
              <a:off x="1295400" y="3429000"/>
              <a:ext cx="1143000" cy="5334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Producer</a:t>
              </a:r>
            </a:p>
          </p:txBody>
        </p:sp>
        <p:sp>
          <p:nvSpPr>
            <p:cNvPr id="6" name="Rounded Rectangle 6">
              <a:extLst>
                <a:ext uri="{FF2B5EF4-FFF2-40B4-BE49-F238E27FC236}">
                  <a16:creationId xmlns:a16="http://schemas.microsoft.com/office/drawing/2014/main" id="{492601A0-0BC1-4048-8DC8-14A38A32BCBB}"/>
                </a:ext>
              </a:extLst>
            </p:cNvPr>
            <p:cNvSpPr/>
            <p:nvPr/>
          </p:nvSpPr>
          <p:spPr>
            <a:xfrm>
              <a:off x="2895600" y="3429000"/>
              <a:ext cx="1219200" cy="533400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Agent / 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Broker</a:t>
              </a:r>
            </a:p>
          </p:txBody>
        </p:sp>
        <p:sp>
          <p:nvSpPr>
            <p:cNvPr id="7" name="Rounded Rectangle 7">
              <a:extLst>
                <a:ext uri="{FF2B5EF4-FFF2-40B4-BE49-F238E27FC236}">
                  <a16:creationId xmlns:a16="http://schemas.microsoft.com/office/drawing/2014/main" id="{290185E3-06F7-4FAF-B451-F1CF6E16010A}"/>
                </a:ext>
              </a:extLst>
            </p:cNvPr>
            <p:cNvSpPr/>
            <p:nvPr/>
          </p:nvSpPr>
          <p:spPr>
            <a:xfrm>
              <a:off x="4405993" y="3426279"/>
              <a:ext cx="1325336" cy="533400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Wholesaler</a:t>
              </a:r>
            </a:p>
          </p:txBody>
        </p:sp>
        <p:sp>
          <p:nvSpPr>
            <p:cNvPr id="8" name="Rounded Rectangle 8">
              <a:extLst>
                <a:ext uri="{FF2B5EF4-FFF2-40B4-BE49-F238E27FC236}">
                  <a16:creationId xmlns:a16="http://schemas.microsoft.com/office/drawing/2014/main" id="{2F011BA9-44A5-4372-963B-8215990F4FF5}"/>
                </a:ext>
              </a:extLst>
            </p:cNvPr>
            <p:cNvSpPr/>
            <p:nvPr/>
          </p:nvSpPr>
          <p:spPr>
            <a:xfrm>
              <a:off x="6090558" y="3426279"/>
              <a:ext cx="1143000" cy="533400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Retailer</a:t>
              </a:r>
            </a:p>
          </p:txBody>
        </p:sp>
        <p:sp>
          <p:nvSpPr>
            <p:cNvPr id="9" name="Rounded Rectangle 9">
              <a:extLst>
                <a:ext uri="{FF2B5EF4-FFF2-40B4-BE49-F238E27FC236}">
                  <a16:creationId xmlns:a16="http://schemas.microsoft.com/office/drawing/2014/main" id="{D593C886-D056-4688-8E77-EBD209F03A5F}"/>
                </a:ext>
              </a:extLst>
            </p:cNvPr>
            <p:cNvSpPr/>
            <p:nvPr/>
          </p:nvSpPr>
          <p:spPr>
            <a:xfrm>
              <a:off x="7641772" y="3426279"/>
              <a:ext cx="1216479" cy="533400"/>
            </a:xfrm>
            <a:prstGeom prst="round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Consumer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C268483-491F-42FE-8161-32DFC75F1E65}"/>
                </a:ext>
              </a:extLst>
            </p:cNvPr>
            <p:cNvCxnSpPr>
              <a:stCxn id="5" idx="3"/>
            </p:cNvCxnSpPr>
            <p:nvPr/>
          </p:nvCxnSpPr>
          <p:spPr>
            <a:xfrm flipV="1">
              <a:off x="2438400" y="3692979"/>
              <a:ext cx="457200" cy="272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63BF2-7BB2-4687-8602-3CEFA54A4C22}"/>
                </a:ext>
              </a:extLst>
            </p:cNvPr>
            <p:cNvCxnSpPr/>
            <p:nvPr/>
          </p:nvCxnSpPr>
          <p:spPr>
            <a:xfrm flipV="1">
              <a:off x="4114800" y="3692979"/>
              <a:ext cx="304800" cy="272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DC3CD46D-5734-4EA5-B37A-FE117F555012}"/>
                </a:ext>
              </a:extLst>
            </p:cNvPr>
            <p:cNvCxnSpPr>
              <a:stCxn id="7" idx="3"/>
            </p:cNvCxnSpPr>
            <p:nvPr/>
          </p:nvCxnSpPr>
          <p:spPr>
            <a:xfrm>
              <a:off x="5731329" y="3692979"/>
              <a:ext cx="351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2C323AB-CEA5-4EBB-A175-132BA55BDF7B}"/>
                </a:ext>
              </a:extLst>
            </p:cNvPr>
            <p:cNvCxnSpPr/>
            <p:nvPr/>
          </p:nvCxnSpPr>
          <p:spPr>
            <a:xfrm>
              <a:off x="7225393" y="3692979"/>
              <a:ext cx="416379" cy="272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ounded Rectangle 24">
              <a:extLst>
                <a:ext uri="{FF2B5EF4-FFF2-40B4-BE49-F238E27FC236}">
                  <a16:creationId xmlns:a16="http://schemas.microsoft.com/office/drawing/2014/main" id="{D85164D0-53F6-43BA-BC45-06328FAE2543}"/>
                </a:ext>
              </a:extLst>
            </p:cNvPr>
            <p:cNvSpPr/>
            <p:nvPr/>
          </p:nvSpPr>
          <p:spPr>
            <a:xfrm>
              <a:off x="1298121" y="4239986"/>
              <a:ext cx="1143000" cy="5334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Producer</a:t>
              </a:r>
            </a:p>
          </p:txBody>
        </p:sp>
        <p:sp>
          <p:nvSpPr>
            <p:cNvPr id="15" name="Rounded Rectangle 26">
              <a:extLst>
                <a:ext uri="{FF2B5EF4-FFF2-40B4-BE49-F238E27FC236}">
                  <a16:creationId xmlns:a16="http://schemas.microsoft.com/office/drawing/2014/main" id="{E9ED5663-F9C5-46DD-A663-46F1173E9EAF}"/>
                </a:ext>
              </a:extLst>
            </p:cNvPr>
            <p:cNvSpPr/>
            <p:nvPr/>
          </p:nvSpPr>
          <p:spPr>
            <a:xfrm>
              <a:off x="4408714" y="4237265"/>
              <a:ext cx="1325336" cy="533400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Wholesaler</a:t>
              </a:r>
            </a:p>
          </p:txBody>
        </p:sp>
        <p:sp>
          <p:nvSpPr>
            <p:cNvPr id="16" name="Rounded Rectangle 27">
              <a:extLst>
                <a:ext uri="{FF2B5EF4-FFF2-40B4-BE49-F238E27FC236}">
                  <a16:creationId xmlns:a16="http://schemas.microsoft.com/office/drawing/2014/main" id="{7CC19EE6-688E-40A4-A8DF-424669E68617}"/>
                </a:ext>
              </a:extLst>
            </p:cNvPr>
            <p:cNvSpPr/>
            <p:nvPr/>
          </p:nvSpPr>
          <p:spPr>
            <a:xfrm>
              <a:off x="6093279" y="4237265"/>
              <a:ext cx="1143000" cy="533400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Retailer</a:t>
              </a:r>
            </a:p>
          </p:txBody>
        </p:sp>
        <p:sp>
          <p:nvSpPr>
            <p:cNvPr id="17" name="Rounded Rectangle 28">
              <a:extLst>
                <a:ext uri="{FF2B5EF4-FFF2-40B4-BE49-F238E27FC236}">
                  <a16:creationId xmlns:a16="http://schemas.microsoft.com/office/drawing/2014/main" id="{FEBCCEE5-B640-4A69-A29F-F031E717B422}"/>
                </a:ext>
              </a:extLst>
            </p:cNvPr>
            <p:cNvSpPr/>
            <p:nvPr/>
          </p:nvSpPr>
          <p:spPr>
            <a:xfrm>
              <a:off x="7644493" y="4237265"/>
              <a:ext cx="1216479" cy="533400"/>
            </a:xfrm>
            <a:prstGeom prst="round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Consumer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E84BC14B-E186-4AF4-97A3-C7C5D7B845FA}"/>
                </a:ext>
              </a:extLst>
            </p:cNvPr>
            <p:cNvCxnSpPr>
              <a:stCxn id="14" idx="3"/>
              <a:endCxn id="15" idx="1"/>
            </p:cNvCxnSpPr>
            <p:nvPr/>
          </p:nvCxnSpPr>
          <p:spPr>
            <a:xfrm flipV="1">
              <a:off x="2441121" y="4503965"/>
              <a:ext cx="1967593" cy="272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F22AB10-AFF4-4665-AE0C-1CC89D49C266}"/>
                </a:ext>
              </a:extLst>
            </p:cNvPr>
            <p:cNvCxnSpPr>
              <a:stCxn id="15" idx="3"/>
            </p:cNvCxnSpPr>
            <p:nvPr/>
          </p:nvCxnSpPr>
          <p:spPr>
            <a:xfrm>
              <a:off x="5734050" y="4503965"/>
              <a:ext cx="351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217BBEF-EE5F-470E-A837-851C5A70EED3}"/>
                </a:ext>
              </a:extLst>
            </p:cNvPr>
            <p:cNvCxnSpPr/>
            <p:nvPr/>
          </p:nvCxnSpPr>
          <p:spPr>
            <a:xfrm>
              <a:off x="7228114" y="4503965"/>
              <a:ext cx="416379" cy="272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Rounded Rectangle 33">
              <a:extLst>
                <a:ext uri="{FF2B5EF4-FFF2-40B4-BE49-F238E27FC236}">
                  <a16:creationId xmlns:a16="http://schemas.microsoft.com/office/drawing/2014/main" id="{7FDC5B6D-9E1B-48D4-B99D-82BAD352E3EB}"/>
                </a:ext>
              </a:extLst>
            </p:cNvPr>
            <p:cNvSpPr/>
            <p:nvPr/>
          </p:nvSpPr>
          <p:spPr>
            <a:xfrm>
              <a:off x="1281793" y="5059363"/>
              <a:ext cx="1143000" cy="5334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Producer</a:t>
              </a:r>
            </a:p>
          </p:txBody>
        </p:sp>
        <p:sp>
          <p:nvSpPr>
            <p:cNvPr id="22" name="Rounded Rectangle 36">
              <a:extLst>
                <a:ext uri="{FF2B5EF4-FFF2-40B4-BE49-F238E27FC236}">
                  <a16:creationId xmlns:a16="http://schemas.microsoft.com/office/drawing/2014/main" id="{0781FE16-2B08-489A-A1B4-AA1FED47F6CF}"/>
                </a:ext>
              </a:extLst>
            </p:cNvPr>
            <p:cNvSpPr/>
            <p:nvPr/>
          </p:nvSpPr>
          <p:spPr>
            <a:xfrm>
              <a:off x="6076951" y="5056642"/>
              <a:ext cx="1143000" cy="533400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Retailer</a:t>
              </a:r>
            </a:p>
          </p:txBody>
        </p:sp>
        <p:sp>
          <p:nvSpPr>
            <p:cNvPr id="23" name="Rounded Rectangle 37">
              <a:extLst>
                <a:ext uri="{FF2B5EF4-FFF2-40B4-BE49-F238E27FC236}">
                  <a16:creationId xmlns:a16="http://schemas.microsoft.com/office/drawing/2014/main" id="{4E81E951-E590-4BE4-A696-2EC1981B853B}"/>
                </a:ext>
              </a:extLst>
            </p:cNvPr>
            <p:cNvSpPr/>
            <p:nvPr/>
          </p:nvSpPr>
          <p:spPr>
            <a:xfrm>
              <a:off x="7628165" y="5056642"/>
              <a:ext cx="1216479" cy="533400"/>
            </a:xfrm>
            <a:prstGeom prst="round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Consumer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1586EC5-B029-48F1-A77D-F1FF4CC61F3F}"/>
                </a:ext>
              </a:extLst>
            </p:cNvPr>
            <p:cNvCxnSpPr>
              <a:stCxn id="21" idx="3"/>
              <a:endCxn id="22" idx="1"/>
            </p:cNvCxnSpPr>
            <p:nvPr/>
          </p:nvCxnSpPr>
          <p:spPr>
            <a:xfrm flipV="1">
              <a:off x="2424793" y="5323342"/>
              <a:ext cx="3652158" cy="272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01508DF-AD82-461F-B597-753A33CDB3F6}"/>
                </a:ext>
              </a:extLst>
            </p:cNvPr>
            <p:cNvCxnSpPr/>
            <p:nvPr/>
          </p:nvCxnSpPr>
          <p:spPr>
            <a:xfrm>
              <a:off x="7211786" y="5323342"/>
              <a:ext cx="416379" cy="272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6" name="Rounded Rectangle 42">
              <a:extLst>
                <a:ext uri="{FF2B5EF4-FFF2-40B4-BE49-F238E27FC236}">
                  <a16:creationId xmlns:a16="http://schemas.microsoft.com/office/drawing/2014/main" id="{E2AB7696-9A40-4681-B9E5-283A6143B1EC}"/>
                </a:ext>
              </a:extLst>
            </p:cNvPr>
            <p:cNvSpPr/>
            <p:nvPr/>
          </p:nvSpPr>
          <p:spPr>
            <a:xfrm>
              <a:off x="1295400" y="5940880"/>
              <a:ext cx="1143000" cy="5334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Producer</a:t>
              </a:r>
            </a:p>
          </p:txBody>
        </p:sp>
        <p:sp>
          <p:nvSpPr>
            <p:cNvPr id="27" name="Rounded Rectangle 46">
              <a:extLst>
                <a:ext uri="{FF2B5EF4-FFF2-40B4-BE49-F238E27FC236}">
                  <a16:creationId xmlns:a16="http://schemas.microsoft.com/office/drawing/2014/main" id="{6F0E3F25-A41F-41A0-A606-CA14055D30F7}"/>
                </a:ext>
              </a:extLst>
            </p:cNvPr>
            <p:cNvSpPr/>
            <p:nvPr/>
          </p:nvSpPr>
          <p:spPr>
            <a:xfrm>
              <a:off x="7641772" y="5938159"/>
              <a:ext cx="1216479" cy="533400"/>
            </a:xfrm>
            <a:prstGeom prst="round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Consumer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C2F03B4-A551-4B6B-B5B3-B83A99327967}"/>
                </a:ext>
              </a:extLst>
            </p:cNvPr>
            <p:cNvCxnSpPr>
              <a:stCxn id="26" idx="3"/>
              <a:endCxn id="27" idx="1"/>
            </p:cNvCxnSpPr>
            <p:nvPr/>
          </p:nvCxnSpPr>
          <p:spPr>
            <a:xfrm flipV="1">
              <a:off x="2438400" y="6204859"/>
              <a:ext cx="5203372" cy="272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Title 30">
            <a:extLst>
              <a:ext uri="{FF2B5EF4-FFF2-40B4-BE49-F238E27FC236}">
                <a16:creationId xmlns:a16="http://schemas.microsoft.com/office/drawing/2014/main" id="{B1F01798-2BE7-4536-94DE-559B812B8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7133" y="231904"/>
            <a:ext cx="5665613" cy="797859"/>
          </a:xfrm>
        </p:spPr>
        <p:txBody>
          <a:bodyPr>
            <a:normAutofit/>
          </a:bodyPr>
          <a:lstStyle/>
          <a:p>
            <a:r>
              <a:rPr lang="en-CA" dirty="0"/>
              <a:t>Place (distribution)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E89A6AF5-9B8D-44DC-9CBE-95DBBA96150E}"/>
              </a:ext>
            </a:extLst>
          </p:cNvPr>
          <p:cNvSpPr txBox="1">
            <a:spLocks/>
          </p:cNvSpPr>
          <p:nvPr/>
        </p:nvSpPr>
        <p:spPr>
          <a:xfrm>
            <a:off x="1546999" y="2285469"/>
            <a:ext cx="5488284" cy="625710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Common Distribution Channels</a:t>
            </a:r>
          </a:p>
        </p:txBody>
      </p:sp>
    </p:spTree>
    <p:extLst>
      <p:ext uri="{BB962C8B-B14F-4D97-AF65-F5344CB8AC3E}">
        <p14:creationId xmlns:p14="http://schemas.microsoft.com/office/powerpoint/2010/main" val="1556845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4A18-94DE-4225-921D-16B6052B3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448" y="341516"/>
            <a:ext cx="6381023" cy="797859"/>
          </a:xfrm>
        </p:spPr>
        <p:txBody>
          <a:bodyPr/>
          <a:lstStyle/>
          <a:p>
            <a:r>
              <a:rPr lang="en-CA" dirty="0"/>
              <a:t>Types of retailers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CEC2B-3DE8-4437-8714-ECB3ADC7E9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58983" y="1222672"/>
            <a:ext cx="5869719" cy="447869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Category killer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Convenience store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Department store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Discount store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Specialty store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Supermarket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Warehouse club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54C332-89C3-48C8-BF96-1CE9A56A5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887" y="95389"/>
            <a:ext cx="3355431" cy="20879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05B448-07C8-42F9-8493-4FCD3740D5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424"/>
          <a:stretch/>
        </p:blipFill>
        <p:spPr>
          <a:xfrm>
            <a:off x="5825612" y="1716790"/>
            <a:ext cx="3062053" cy="2227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96FD44-7D5A-4351-AFE7-DBB4CA6865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5374" y="3328821"/>
            <a:ext cx="3412117" cy="18944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8EA984-6669-4A74-AE3A-5B0DDB3115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70362" y="4750976"/>
            <a:ext cx="3326464" cy="17569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02AA66-9E05-45AA-807A-1EC0953479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33022" y="5097080"/>
            <a:ext cx="2584865" cy="15639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4BEEBC-8D78-419D-B22C-7B0E3ABE25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71714" y="5160403"/>
            <a:ext cx="1830106" cy="147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334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B4AA9-5657-45B2-83E0-50C10F0E5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384" y="490806"/>
            <a:ext cx="6094540" cy="695443"/>
          </a:xfrm>
        </p:spPr>
        <p:txBody>
          <a:bodyPr/>
          <a:lstStyle/>
          <a:p>
            <a:r>
              <a:rPr lang="en-CA" dirty="0"/>
              <a:t>promotion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9CA23-434D-4C30-81F4-3E6B4FB6BC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1022" y="1531136"/>
            <a:ext cx="8241955" cy="3795728"/>
          </a:xfrm>
        </p:spPr>
        <p:txBody>
          <a:bodyPr/>
          <a:lstStyle/>
          <a:p>
            <a:r>
              <a:rPr lang="en-US" altLang="en-US" i="1" dirty="0"/>
              <a:t>Educating and persuading the target market</a:t>
            </a:r>
          </a:p>
          <a:p>
            <a:endParaRPr lang="en-US" altLang="en-US" i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“Push” strategy</a:t>
            </a:r>
          </a:p>
          <a:p>
            <a:pPr lvl="1"/>
            <a:r>
              <a:rPr lang="en-US" altLang="en-US" dirty="0"/>
              <a:t>Stimulate sales by increasing awareness of the product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“Pull” strategy</a:t>
            </a:r>
          </a:p>
          <a:p>
            <a:pPr lvl="1"/>
            <a:r>
              <a:rPr lang="en-US" altLang="en-US" dirty="0"/>
              <a:t>Stimulate demand from potential customers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76F49D-D5D1-479F-A50B-D95614EF5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3177" y="5078627"/>
            <a:ext cx="2410473" cy="150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808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0F3C1-7B84-4789-91A3-C67860173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978" y="354882"/>
            <a:ext cx="6008043" cy="797859"/>
          </a:xfrm>
        </p:spPr>
        <p:txBody>
          <a:bodyPr/>
          <a:lstStyle/>
          <a:p>
            <a:r>
              <a:rPr lang="en-CA" dirty="0"/>
              <a:t>Types of promotion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2E46D-2678-4F52-989C-6EF159ECBF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3768" y="1369937"/>
            <a:ext cx="7664590" cy="524461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Advertising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Personal selling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Sales promotion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Public relations (PR)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200" dirty="0"/>
          </a:p>
          <a:p>
            <a:r>
              <a:rPr lang="en-US" dirty="0"/>
              <a:t>Your promotional strategy will depend on: purpose of promotion, target market, product features to emphasize, budget, competitor promotion strategies </a:t>
            </a:r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82A948-270B-4F3C-B7A2-11921FA24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069" y="167944"/>
            <a:ext cx="3396801" cy="240398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597" y="6480974"/>
            <a:ext cx="4584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i="1" dirty="0"/>
              <a:t>FYI…International Awards for Best Promotions: </a:t>
            </a:r>
            <a:r>
              <a:rPr lang="en-CA" sz="1200" i="1" dirty="0">
                <a:hlinkClick r:id="rId4"/>
              </a:rPr>
              <a:t>The Clio Awards</a:t>
            </a:r>
            <a:endParaRPr lang="en-CA" sz="1200" i="1" dirty="0"/>
          </a:p>
        </p:txBody>
      </p:sp>
    </p:spTree>
    <p:extLst>
      <p:ext uri="{BB962C8B-B14F-4D97-AF65-F5344CB8AC3E}">
        <p14:creationId xmlns:p14="http://schemas.microsoft.com/office/powerpoint/2010/main" val="3025963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0F3C1-7B84-4789-91A3-C67860173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2556" y="212379"/>
            <a:ext cx="5450556" cy="797859"/>
          </a:xfrm>
        </p:spPr>
        <p:txBody>
          <a:bodyPr/>
          <a:lstStyle/>
          <a:p>
            <a:r>
              <a:rPr lang="en-CA" dirty="0"/>
              <a:t>advertising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2E46D-2678-4F52-989C-6EF159ECBF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1886" y="1204517"/>
            <a:ext cx="8538357" cy="5441103"/>
          </a:xfrm>
        </p:spPr>
        <p:txBody>
          <a:bodyPr/>
          <a:lstStyle/>
          <a:p>
            <a:pPr marL="450850" indent="-450850">
              <a:buFont typeface="Arial" panose="020B0604020202020204" pitchFamily="34" charset="0"/>
              <a:buChar char="•"/>
            </a:pPr>
            <a:r>
              <a:rPr lang="en-US" dirty="0"/>
              <a:t>Paid non-personal communication designed to create awareness of product or company</a:t>
            </a:r>
          </a:p>
          <a:p>
            <a:pPr marL="450850" indent="-450850">
              <a:buFont typeface="Arial" panose="020B0604020202020204" pitchFamily="34" charset="0"/>
              <a:buChar char="•"/>
            </a:pPr>
            <a:r>
              <a:rPr lang="en-US" dirty="0"/>
              <a:t>Not as effective because of over-saturation of messaging</a:t>
            </a:r>
          </a:p>
          <a:p>
            <a:pPr marL="450850" indent="-450850">
              <a:buFont typeface="Arial" panose="020B0604020202020204" pitchFamily="34" charset="0"/>
              <a:buChar char="•"/>
            </a:pPr>
            <a:r>
              <a:rPr lang="en-US" dirty="0"/>
              <a:t>Most common form of promotion</a:t>
            </a:r>
          </a:p>
          <a:p>
            <a:pPr marL="450850" indent="-450850">
              <a:buFont typeface="Arial" panose="020B0604020202020204" pitchFamily="34" charset="0"/>
              <a:buChar char="•"/>
            </a:pPr>
            <a:r>
              <a:rPr lang="en-US" dirty="0"/>
              <a:t>Includes:</a:t>
            </a:r>
          </a:p>
          <a:p>
            <a:pPr marL="1193800" lvl="1" indent="-450850">
              <a:buFont typeface="Arial" panose="020B0604020202020204" pitchFamily="34" charset="0"/>
              <a:buChar char="•"/>
            </a:pPr>
            <a:r>
              <a:rPr lang="en-US" sz="2400" dirty="0"/>
              <a:t>TV, radio</a:t>
            </a:r>
          </a:p>
          <a:p>
            <a:pPr marL="1193800" lvl="1" indent="-450850">
              <a:buFont typeface="Arial" panose="020B0604020202020204" pitchFamily="34" charset="0"/>
              <a:buChar char="•"/>
            </a:pPr>
            <a:r>
              <a:rPr lang="en-US" sz="2400" dirty="0"/>
              <a:t>Newspapers, magazines</a:t>
            </a:r>
          </a:p>
          <a:p>
            <a:pPr marL="1193800" lvl="1" indent="-450850">
              <a:buFont typeface="Arial" panose="020B0604020202020204" pitchFamily="34" charset="0"/>
              <a:buChar char="•"/>
            </a:pPr>
            <a:r>
              <a:rPr lang="en-US" sz="2400" dirty="0"/>
              <a:t>Internet, social media</a:t>
            </a:r>
          </a:p>
          <a:p>
            <a:pPr marL="1193800" lvl="1" indent="-450850">
              <a:buFont typeface="Arial" panose="020B0604020202020204" pitchFamily="34" charset="0"/>
              <a:buChar char="•"/>
            </a:pPr>
            <a:r>
              <a:rPr lang="en-US" sz="2400" dirty="0"/>
              <a:t>Limited only by imagination </a:t>
            </a:r>
            <a:br>
              <a:rPr lang="en-US" sz="2400" dirty="0"/>
            </a:br>
            <a:r>
              <a:rPr lang="en-US" sz="1800" dirty="0"/>
              <a:t>(e.g., </a:t>
            </a:r>
            <a:r>
              <a:rPr lang="en-US" sz="1800" dirty="0">
                <a:hlinkClick r:id="rId3"/>
              </a:rPr>
              <a:t>product placement in </a:t>
            </a:r>
            <a:br>
              <a:rPr lang="en-US" sz="1800" dirty="0">
                <a:hlinkClick r:id="rId3"/>
              </a:rPr>
            </a:br>
            <a:r>
              <a:rPr lang="en-US" sz="1800" dirty="0">
                <a:hlinkClick r:id="rId3"/>
              </a:rPr>
              <a:t>movies</a:t>
            </a:r>
            <a:r>
              <a:rPr lang="en-US" sz="1800" dirty="0"/>
              <a:t>, </a:t>
            </a:r>
            <a:r>
              <a:rPr lang="en-US" sz="1800" dirty="0">
                <a:hlinkClick r:id="rId4"/>
              </a:rPr>
              <a:t>space billboards</a:t>
            </a:r>
            <a:r>
              <a:rPr lang="en-US" sz="1800" dirty="0"/>
              <a:t>, </a:t>
            </a:r>
            <a:br>
              <a:rPr lang="en-US" sz="1800" dirty="0"/>
            </a:br>
            <a:r>
              <a:rPr lang="en-US" sz="1800" dirty="0">
                <a:hlinkClick r:id="rId5"/>
              </a:rPr>
              <a:t>Shanghai QR code with drones</a:t>
            </a:r>
            <a:r>
              <a:rPr lang="en-US" sz="1800" dirty="0"/>
              <a:t>)</a:t>
            </a:r>
          </a:p>
          <a:p>
            <a:pPr marL="450850" indent="-450850"/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42AD1F-CB0E-4198-BFE4-FA886F4839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9001" y="4925961"/>
            <a:ext cx="2851242" cy="171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609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782B6-80A2-46BD-BD49-29BD8D8A4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1922" y="490806"/>
            <a:ext cx="5806002" cy="589849"/>
          </a:xfrm>
        </p:spPr>
        <p:txBody>
          <a:bodyPr/>
          <a:lstStyle/>
          <a:p>
            <a:r>
              <a:rPr lang="en-CA" dirty="0"/>
              <a:t>Personal selling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E8FFA-B90A-44E8-8BB0-8CA64A4D37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9482" y="1393688"/>
            <a:ext cx="7485035" cy="379572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One-on-one communication with (potential) customers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Common for expensive items or complex purchasing arrangements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3DD0BF-C858-453B-A8A9-EC869DDA8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071" y="3675320"/>
            <a:ext cx="5094646" cy="3024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392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C2E79-DE4C-4478-B256-D0C3A6C94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315" y="236047"/>
            <a:ext cx="5743369" cy="797859"/>
          </a:xfrm>
        </p:spPr>
        <p:txBody>
          <a:bodyPr/>
          <a:lstStyle/>
          <a:p>
            <a:r>
              <a:rPr lang="en-CA" dirty="0"/>
              <a:t>Sales Promotion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2B247-4EBB-4229-81A9-27BD8BE15F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4449" y="1180173"/>
            <a:ext cx="7485035" cy="379572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Designed to motivate people to buy now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Includes: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Discounts (sales)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Samples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In-store displays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Loyalty programs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Contests or sweepstakes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79ED17-B025-4D7C-9702-D982CB48F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33" y="4286250"/>
            <a:ext cx="1169878" cy="8510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340257-89C0-4605-9EB7-A67404F63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0689" y="5429251"/>
            <a:ext cx="1529828" cy="1225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9D72B8-BC86-4BDD-A9C0-9D84089618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6220" y="4648843"/>
            <a:ext cx="4953376" cy="20978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0B4F67-3186-4D08-9265-035FE0E398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244" y="5137258"/>
            <a:ext cx="1577238" cy="144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073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2082-5CC4-4360-A04D-6AC64BA62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296" y="91876"/>
            <a:ext cx="5841628" cy="797859"/>
          </a:xfrm>
        </p:spPr>
        <p:txBody>
          <a:bodyPr/>
          <a:lstStyle/>
          <a:p>
            <a:r>
              <a:rPr lang="en-CA" dirty="0"/>
              <a:t>Publicity and Public relations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18575-B106-4A3D-BAB4-A1EDBCC4ED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6882" y="1068779"/>
            <a:ext cx="8609611" cy="5557652"/>
          </a:xfrm>
        </p:spPr>
        <p:txBody>
          <a:bodyPr/>
          <a:lstStyle/>
          <a:p>
            <a:r>
              <a:rPr lang="en-CA" i="1" dirty="0"/>
              <a:t>Increasing public awareness of your company in the media at little or no cost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</a:rPr>
              <a:t>Public relations </a:t>
            </a:r>
            <a:r>
              <a:rPr lang="en-CA" dirty="0"/>
              <a:t>is actively managing the positive messaging/image of the company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Often involves issuing press releases/ statements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May be proactive or reactive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</a:rPr>
              <a:t>Publicity</a:t>
            </a:r>
            <a:r>
              <a:rPr lang="en-CA" dirty="0"/>
              <a:t> is like ‘free advertising’ but is typically outside of your control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May be positive or negative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Examples: Your company is profiled in</a:t>
            </a:r>
            <a:br>
              <a:rPr lang="en-CA" sz="2400" dirty="0"/>
            </a:br>
            <a:r>
              <a:rPr lang="en-CA" sz="2400" dirty="0"/>
              <a:t>a magazine, a journalist writes </a:t>
            </a:r>
            <a:br>
              <a:rPr lang="en-CA" sz="2400" dirty="0"/>
            </a:br>
            <a:r>
              <a:rPr lang="en-CA" sz="2400" dirty="0"/>
              <a:t>a blog article that mentions your firm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endParaRPr lang="en-CA" sz="2400" dirty="0"/>
          </a:p>
          <a:p>
            <a:endParaRPr lang="en-CA" dirty="0"/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1ECBEA-9647-4F5A-A81F-DC1A61EAA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300" y="5053357"/>
            <a:ext cx="2002094" cy="157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747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98523-09BC-487A-A38E-4733A43AB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097" y="256028"/>
            <a:ext cx="6069827" cy="797859"/>
          </a:xfrm>
        </p:spPr>
        <p:txBody>
          <a:bodyPr/>
          <a:lstStyle/>
          <a:p>
            <a:r>
              <a:rPr lang="en-CA" dirty="0"/>
              <a:t>Pricing strategies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ED9FA-BD3D-4EA8-A867-094114D17B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6634" y="1440802"/>
            <a:ext cx="8330732" cy="516117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Price skimming: </a:t>
            </a:r>
            <a:r>
              <a:rPr lang="en-US" dirty="0"/>
              <a:t>Price high to get customers with highest willingness to pay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Penetration pricing: </a:t>
            </a:r>
            <a:r>
              <a:rPr lang="en-US" dirty="0"/>
              <a:t>Price low to build market share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Cost-based pricing: </a:t>
            </a:r>
            <a:r>
              <a:rPr lang="en-US" dirty="0"/>
              <a:t>Good or bad?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Demand-based pricing: </a:t>
            </a:r>
            <a:r>
              <a:rPr lang="en-US" dirty="0"/>
              <a:t>Use supply/demand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Dynamic pricing: </a:t>
            </a:r>
            <a:r>
              <a:rPr lang="en-US" dirty="0"/>
              <a:t>Price varies with time and circumstances</a:t>
            </a:r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95A4C5-D62C-42A4-912E-B7212610A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1303" y="4807878"/>
            <a:ext cx="2572670" cy="19715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72156E-F02D-6F4B-82E1-BD370C621999}"/>
              </a:ext>
            </a:extLst>
          </p:cNvPr>
          <p:cNvSpPr txBox="1"/>
          <p:nvPr/>
        </p:nvSpPr>
        <p:spPr>
          <a:xfrm>
            <a:off x="105057" y="6559890"/>
            <a:ext cx="6567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 i="1" dirty="0"/>
              <a:t>Can you think of examples of companies (or products/services) that commonly use these strategies?</a:t>
            </a:r>
          </a:p>
        </p:txBody>
      </p:sp>
    </p:spTree>
    <p:extLst>
      <p:ext uri="{BB962C8B-B14F-4D97-AF65-F5344CB8AC3E}">
        <p14:creationId xmlns:p14="http://schemas.microsoft.com/office/powerpoint/2010/main" val="1955999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BCD8-2E34-4E1C-B3A1-2294C01C1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788" y="490806"/>
            <a:ext cx="3831135" cy="573719"/>
          </a:xfrm>
        </p:spPr>
        <p:txBody>
          <a:bodyPr>
            <a:normAutofit/>
          </a:bodyPr>
          <a:lstStyle/>
          <a:p>
            <a:r>
              <a:rPr lang="en-CA" sz="3200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025D8-1DE2-4720-9AF3-84823D6884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0838" y="1139169"/>
            <a:ext cx="8062323" cy="4930281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Marketing definition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S</a:t>
            </a:r>
            <a:r>
              <a:rPr lang="en-US" dirty="0"/>
              <a:t>egmentation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Target market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The Marketing Mix (“4 P’s of Marketing”): Product, Place, Promotion, Price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Brands, branding strategies, brand equity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Customer relationship management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Social media marketing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Relevance for project management and business ownership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322792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98523-09BC-487A-A38E-4733A43AB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7086" y="256028"/>
            <a:ext cx="6069827" cy="797859"/>
          </a:xfrm>
        </p:spPr>
        <p:txBody>
          <a:bodyPr/>
          <a:lstStyle/>
          <a:p>
            <a:r>
              <a:rPr lang="en-CA" dirty="0"/>
              <a:t>Pricing strategies (cont’d)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ED9FA-BD3D-4EA8-A867-094114D17B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6634" y="1421027"/>
            <a:ext cx="8330732" cy="494270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Prestige pricing: </a:t>
            </a:r>
            <a:r>
              <a:rPr lang="en-US" dirty="0"/>
              <a:t>Give impression of high quality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Bundling</a:t>
            </a:r>
            <a:r>
              <a:rPr lang="en-US" dirty="0"/>
              <a:t>: Combine multiple products or services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Odd-even pricing: </a:t>
            </a:r>
            <a:r>
              <a:rPr lang="en-US" dirty="0"/>
              <a:t>$9.99 viewed as a better value than $10.00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Loss leaders: </a:t>
            </a:r>
            <a:r>
              <a:rPr lang="en-US" dirty="0"/>
              <a:t>Price one item low, to entice customer to buy other products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BF9F01-28A1-4172-A386-541FEFB11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8503" y="5176564"/>
            <a:ext cx="2161867" cy="15195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A23BA1-61A1-F52E-1C1D-84574499AB87}"/>
              </a:ext>
            </a:extLst>
          </p:cNvPr>
          <p:cNvSpPr txBox="1"/>
          <p:nvPr/>
        </p:nvSpPr>
        <p:spPr>
          <a:xfrm>
            <a:off x="105057" y="6559890"/>
            <a:ext cx="6567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 i="1" dirty="0"/>
              <a:t>Can you think of examples of companies (or products/services) that commonly use these strategies?</a:t>
            </a:r>
          </a:p>
        </p:txBody>
      </p:sp>
    </p:spTree>
    <p:extLst>
      <p:ext uri="{BB962C8B-B14F-4D97-AF65-F5344CB8AC3E}">
        <p14:creationId xmlns:p14="http://schemas.microsoft.com/office/powerpoint/2010/main" val="2850598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10E7-9F78-42DF-9104-223075820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011" y="356707"/>
            <a:ext cx="7176005" cy="797859"/>
          </a:xfrm>
        </p:spPr>
        <p:txBody>
          <a:bodyPr>
            <a:normAutofit fontScale="90000"/>
          </a:bodyPr>
          <a:lstStyle/>
          <a:p>
            <a:r>
              <a:rPr lang="en-CA" dirty="0"/>
              <a:t>Customer relationship management (CRM)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D53A25-D7F3-4BC8-8636-D1187FDB0D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0011" y="1432450"/>
            <a:ext cx="8483770" cy="5321808"/>
          </a:xfrm>
        </p:spPr>
        <p:txBody>
          <a:bodyPr/>
          <a:lstStyle/>
          <a:p>
            <a:pPr marL="354013" indent="-354013">
              <a:buFont typeface="Arial" panose="020B0604020202020204" pitchFamily="34" charset="0"/>
              <a:buChar char="•"/>
            </a:pPr>
            <a:r>
              <a:rPr lang="en-US" dirty="0"/>
              <a:t>Keep customers happy, treat them well, give them what they want, listen to them, reward them for their loyalty, deal with their complaints</a:t>
            </a:r>
          </a:p>
          <a:p>
            <a:pPr marL="354013" indent="-354013">
              <a:buFont typeface="Arial" panose="020B0604020202020204" pitchFamily="34" charset="0"/>
              <a:buChar char="•"/>
            </a:pPr>
            <a:r>
              <a:rPr lang="en-US" dirty="0"/>
              <a:t>Goal is to retain customers</a:t>
            </a:r>
          </a:p>
          <a:p>
            <a:pPr marL="754063" lvl="2" indent="-354013">
              <a:buFont typeface="Arial" panose="020B0604020202020204" pitchFamily="34" charset="0"/>
              <a:buChar char="•"/>
            </a:pPr>
            <a:r>
              <a:rPr lang="en-US" sz="2400" dirty="0"/>
              <a:t>It costs more to attract/sell to a new customer (compared to an existing customer)</a:t>
            </a:r>
          </a:p>
          <a:p>
            <a:pPr marL="754063" lvl="2" indent="-354013">
              <a:buFont typeface="Arial" panose="020B0604020202020204" pitchFamily="34" charset="0"/>
              <a:buChar char="•"/>
            </a:pPr>
            <a:r>
              <a:rPr lang="en-US" sz="2400" dirty="0"/>
              <a:t>Repeat customers more likely to recommend your business/products</a:t>
            </a:r>
          </a:p>
          <a:p>
            <a:pPr marL="354013" indent="-354013">
              <a:buFont typeface="Arial" panose="020B0604020202020204" pitchFamily="34" charset="0"/>
              <a:buChar char="•"/>
            </a:pPr>
            <a:r>
              <a:rPr lang="en-US" dirty="0"/>
              <a:t>Requires collection of customer information (e.g., contact information, purchasing history)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07C273-C00A-44B1-83A6-0A60FD021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0631" y="118273"/>
            <a:ext cx="1855382" cy="103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138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10E7-9F78-42DF-9104-223075820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166" y="506599"/>
            <a:ext cx="7176005" cy="506721"/>
          </a:xfrm>
        </p:spPr>
        <p:txBody>
          <a:bodyPr>
            <a:normAutofit/>
          </a:bodyPr>
          <a:lstStyle/>
          <a:p>
            <a:r>
              <a:rPr lang="en-CA" dirty="0"/>
              <a:t>Social media marketing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D53A25-D7F3-4BC8-8636-D1187FDB0D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3125" y="1062354"/>
            <a:ext cx="8792745" cy="5486400"/>
          </a:xfrm>
        </p:spPr>
        <p:txBody>
          <a:bodyPr/>
          <a:lstStyle/>
          <a:p>
            <a:pPr marL="355600" lvl="1" indent="-355600">
              <a:buFont typeface="Arial" panose="020B0604020202020204" pitchFamily="34" charset="0"/>
              <a:buChar char="•"/>
            </a:pPr>
            <a:r>
              <a:rPr lang="en-US" dirty="0"/>
              <a:t>Your presence on Twitter, Facebook, Instagram, LinkedIn, etc.</a:t>
            </a:r>
          </a:p>
          <a:p>
            <a:pPr marL="355600" lvl="1" indent="-355600">
              <a:buFont typeface="Arial" panose="020B0604020202020204" pitchFamily="34" charset="0"/>
              <a:buChar char="•"/>
            </a:pPr>
            <a:r>
              <a:rPr lang="en-US" dirty="0"/>
              <a:t>Increasingly important - more people online, fewer people watching television commercials or reading newspapers</a:t>
            </a:r>
          </a:p>
          <a:p>
            <a:pPr marL="355600" lvl="1" indent="-355600">
              <a:buFont typeface="Arial" panose="020B0604020202020204" pitchFamily="34" charset="0"/>
              <a:buChar char="•"/>
            </a:pPr>
            <a:r>
              <a:rPr lang="en-US" b="1" dirty="0"/>
              <a:t>Advantages: </a:t>
            </a:r>
            <a:r>
              <a:rPr lang="en-US" dirty="0"/>
              <a:t>increases brand awareness, two-way communication, opportunity for promotional activities, customers interact with each other, channel for public relations, low cost</a:t>
            </a:r>
          </a:p>
          <a:p>
            <a:pPr marL="355600" lvl="1" indent="-355600">
              <a:buFont typeface="Arial" panose="020B0604020202020204" pitchFamily="34" charset="0"/>
              <a:buChar char="•"/>
            </a:pPr>
            <a:r>
              <a:rPr lang="en-US" b="1" dirty="0"/>
              <a:t>Challenges: </a:t>
            </a:r>
            <a:r>
              <a:rPr lang="en-US" dirty="0"/>
              <a:t>privacy issues (collecting </a:t>
            </a:r>
            <a:br>
              <a:rPr lang="en-US" dirty="0"/>
            </a:br>
            <a:r>
              <a:rPr lang="en-US" dirty="0"/>
              <a:t>data about customers), time-intensive, </a:t>
            </a:r>
            <a:br>
              <a:rPr lang="en-US" dirty="0"/>
            </a:br>
            <a:r>
              <a:rPr lang="en-US" dirty="0"/>
              <a:t>‘big data’ overload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947070-0907-40CB-9CB5-F3A8E482E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0735" y="4825047"/>
            <a:ext cx="1975135" cy="186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78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A806A-424A-4559-9FEE-A37F12D2F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3432" y="547830"/>
            <a:ext cx="7231988" cy="797859"/>
          </a:xfrm>
        </p:spPr>
        <p:txBody>
          <a:bodyPr>
            <a:noAutofit/>
          </a:bodyPr>
          <a:lstStyle/>
          <a:p>
            <a:r>
              <a:rPr lang="en-CA" dirty="0"/>
              <a:t>Relevance for project management </a:t>
            </a:r>
            <a:br>
              <a:rPr lang="en-CA" dirty="0"/>
            </a:br>
            <a:r>
              <a:rPr lang="en-CA" dirty="0"/>
              <a:t>and business ownership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1C2A4-31DF-4170-AC04-1DCA137296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968" y="1521248"/>
            <a:ext cx="8770776" cy="495419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Many marketing activities are project-based, including: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New product development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Product launches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Promotional campaigns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Marketing research studies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Business owners must make decisions about: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Identifying customers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The 4 P’s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Social media marketing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Customer relationship management</a:t>
            </a:r>
          </a:p>
        </p:txBody>
      </p:sp>
    </p:spTree>
    <p:extLst>
      <p:ext uri="{BB962C8B-B14F-4D97-AF65-F5344CB8AC3E}">
        <p14:creationId xmlns:p14="http://schemas.microsoft.com/office/powerpoint/2010/main" val="1787726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8242B-5C6D-4FC1-8CF0-DD31E37CE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8906" y="229549"/>
            <a:ext cx="6381023" cy="797859"/>
          </a:xfrm>
        </p:spPr>
        <p:txBody>
          <a:bodyPr/>
          <a:lstStyle/>
          <a:p>
            <a:r>
              <a:rPr lang="en-CA" dirty="0"/>
              <a:t>marketing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6C7B0-EB00-48E1-A944-062C8AC17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0960" y="1398962"/>
            <a:ext cx="8493123" cy="501778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More than advertising and sales!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Activities that organizations do to identify and satisfy customer needs, including: 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Defining a product/service’s features and benefits 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Setting the price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Identifying the target market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Making potential customers aware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Getting people to buy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Delivering it to people who buy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sz="2400" dirty="0"/>
              <a:t>Managing relationships with customers after product/service has been delivered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5A4527-5983-4355-B8C0-193A30626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164" y="0"/>
            <a:ext cx="2401836" cy="187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095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95A84-8FF4-4019-B933-311AD5A50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10" y="251928"/>
            <a:ext cx="6408251" cy="797859"/>
          </a:xfrm>
        </p:spPr>
        <p:txBody>
          <a:bodyPr/>
          <a:lstStyle/>
          <a:p>
            <a:r>
              <a:rPr lang="en-CA" dirty="0"/>
              <a:t>Segmentation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FF1F8-8288-4652-9E23-2AFBE2AE78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563" y="1256273"/>
            <a:ext cx="8277373" cy="506988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i="1" dirty="0"/>
              <a:t>First</a:t>
            </a:r>
            <a:r>
              <a:rPr lang="en-US" dirty="0"/>
              <a:t>, identify your overall </a:t>
            </a:r>
            <a:r>
              <a:rPr lang="en-US" b="1" dirty="0">
                <a:solidFill>
                  <a:srgbClr val="C00000"/>
                </a:solidFill>
              </a:rPr>
              <a:t>market</a:t>
            </a:r>
            <a:r>
              <a:rPr lang="en-US" dirty="0"/>
              <a:t>: potential customers </a:t>
            </a:r>
            <a:r>
              <a:rPr lang="en-CA" dirty="0"/>
              <a:t>who could be interested in your product, who would have access to it, and who have the means to buy it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i="1" dirty="0"/>
              <a:t>Then, </a:t>
            </a:r>
            <a:r>
              <a:rPr lang="en-CA" dirty="0"/>
              <a:t>divide the market into sub-groups (</a:t>
            </a:r>
            <a:r>
              <a:rPr lang="en-CA" b="1" dirty="0">
                <a:solidFill>
                  <a:srgbClr val="C00000"/>
                </a:solidFill>
              </a:rPr>
              <a:t>segmentation</a:t>
            </a:r>
            <a:r>
              <a:rPr lang="en-CA" dirty="0"/>
              <a:t>) based on one or more categories, such as: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dirty="0"/>
              <a:t>Demographic segmentation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dirty="0"/>
              <a:t>Geographic segmentation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dirty="0"/>
              <a:t>Behavioural segmentation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CA" dirty="0"/>
              <a:t>Psychographic segmentation</a:t>
            </a:r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B968BF-E50B-4AB3-B402-34ED700C8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241" y="4822721"/>
            <a:ext cx="2563270" cy="194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533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7B3FF-A773-4D2A-910E-CE097478F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487" y="360177"/>
            <a:ext cx="6035026" cy="797859"/>
          </a:xfrm>
        </p:spPr>
        <p:txBody>
          <a:bodyPr/>
          <a:lstStyle/>
          <a:p>
            <a:r>
              <a:rPr lang="en-CA" dirty="0"/>
              <a:t>segmentation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19678-B494-48BA-9E2B-1A6727FDBD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6419" y="1393100"/>
            <a:ext cx="6672152" cy="3371710"/>
          </a:xfrm>
        </p:spPr>
        <p:txBody>
          <a:bodyPr/>
          <a:lstStyle/>
          <a:p>
            <a:r>
              <a:rPr lang="en-US" dirty="0"/>
              <a:t>How might you segment these markets?</a:t>
            </a:r>
          </a:p>
          <a:p>
            <a:pPr lvl="1"/>
            <a:r>
              <a:rPr lang="en-US" dirty="0"/>
              <a:t>Cars</a:t>
            </a:r>
          </a:p>
          <a:p>
            <a:pPr lvl="1"/>
            <a:r>
              <a:rPr lang="en-US" dirty="0"/>
              <a:t>Cereal</a:t>
            </a:r>
          </a:p>
          <a:p>
            <a:pPr lvl="1"/>
            <a:r>
              <a:rPr lang="en-US" dirty="0"/>
              <a:t>Footwear</a:t>
            </a:r>
          </a:p>
          <a:p>
            <a:pPr lvl="1"/>
            <a:r>
              <a:rPr lang="en-US" dirty="0"/>
              <a:t>Shampoo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D9B77B-FF9E-4A60-BFDF-87B7640E2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4666" y="4781014"/>
            <a:ext cx="2831691" cy="18877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30E788-91BE-4E5F-BEEE-0F6C87A529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613" y="62304"/>
            <a:ext cx="1676400" cy="4324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871569-F48A-4A1B-892D-A17500755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5081" y="2114852"/>
            <a:ext cx="3551315" cy="24148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1E3534-0AE6-4E49-8A37-B0C533ABE7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2327" y="4764810"/>
            <a:ext cx="2997154" cy="1871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78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95A84-8FF4-4019-B933-311AD5A50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204" y="490806"/>
            <a:ext cx="5941720" cy="797859"/>
          </a:xfrm>
        </p:spPr>
        <p:txBody>
          <a:bodyPr/>
          <a:lstStyle/>
          <a:p>
            <a:r>
              <a:rPr lang="en-CA" dirty="0"/>
              <a:t>Target markets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FF1F8-8288-4652-9E23-2AFBE2AE78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563" y="1536191"/>
            <a:ext cx="8277373" cy="506988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Once you have completed market segmentation, identify your target market … because it may be challenging (and expensive) to sell your product/ service to your entire market!</a:t>
            </a:r>
          </a:p>
          <a:p>
            <a:pPr lvl="1" indent="0">
              <a:buNone/>
            </a:pPr>
            <a:endParaRPr lang="en-CA" b="1" dirty="0">
              <a:solidFill>
                <a:srgbClr val="C00000"/>
              </a:solidFill>
            </a:endParaRPr>
          </a:p>
          <a:p>
            <a:pPr lvl="1" indent="0">
              <a:buNone/>
            </a:pPr>
            <a:r>
              <a:rPr lang="en-CA" b="1" dirty="0">
                <a:solidFill>
                  <a:srgbClr val="C00000"/>
                </a:solidFill>
              </a:rPr>
              <a:t>Target Market: </a:t>
            </a:r>
            <a:r>
              <a:rPr lang="en-CA" dirty="0"/>
              <a:t>The market </a:t>
            </a:r>
            <a:br>
              <a:rPr lang="en-CA" dirty="0"/>
            </a:br>
            <a:r>
              <a:rPr lang="en-CA" dirty="0"/>
              <a:t>segment(s) that you will </a:t>
            </a:r>
            <a:br>
              <a:rPr lang="en-CA" dirty="0"/>
            </a:br>
            <a:r>
              <a:rPr lang="en-CA" dirty="0"/>
              <a:t>focus your marketing </a:t>
            </a:r>
            <a:br>
              <a:rPr lang="en-CA" dirty="0"/>
            </a:br>
            <a:r>
              <a:rPr lang="en-CA" dirty="0"/>
              <a:t>activities on</a:t>
            </a:r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5DF84C-8ACE-4C00-83B4-C534D7E31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336" y="4320772"/>
            <a:ext cx="2651176" cy="238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884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C9285-EE31-42F2-9021-5F8B9B2B0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898" y="305159"/>
            <a:ext cx="7352652" cy="797859"/>
          </a:xfrm>
        </p:spPr>
        <p:txBody>
          <a:bodyPr>
            <a:normAutofit/>
          </a:bodyPr>
          <a:lstStyle/>
          <a:p>
            <a:r>
              <a:rPr lang="en-CA" dirty="0"/>
              <a:t>The Marketing mix (4 P’s of marketing)</a:t>
            </a:r>
          </a:p>
        </p:txBody>
      </p:sp>
      <p:pic>
        <p:nvPicPr>
          <p:cNvPr id="4" name="Picture 3" descr="product, price, promotion, place (or distribution)" title="Marketing mix">
            <a:extLst>
              <a:ext uri="{FF2B5EF4-FFF2-40B4-BE49-F238E27FC236}">
                <a16:creationId xmlns:a16="http://schemas.microsoft.com/office/drawing/2014/main" id="{B076B9AF-F27E-4C61-A5FD-8FD53999362D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96" r="12833"/>
          <a:stretch/>
        </p:blipFill>
        <p:spPr bwMode="auto">
          <a:xfrm>
            <a:off x="1728305" y="1252308"/>
            <a:ext cx="5687390" cy="54498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39734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354CD-74A9-4D62-BD73-28AE1F552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462" y="304194"/>
            <a:ext cx="5867075" cy="797859"/>
          </a:xfrm>
        </p:spPr>
        <p:txBody>
          <a:bodyPr/>
          <a:lstStyle/>
          <a:p>
            <a:r>
              <a:rPr lang="en-CA" dirty="0"/>
              <a:t>product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23815-4EC9-483D-AE25-5155F84D1A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4521" y="1523501"/>
            <a:ext cx="8154955" cy="394423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Derived from customer needs and wants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/>
              <a:t>Determined from secondary and primary research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Includes product features and characteristics that deliver value to customers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Includes packaging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/>
              <a:t>Functional and promotional purposes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/>
              <a:t>Must follow labelling </a:t>
            </a:r>
            <a:r>
              <a:rPr lang="en-US" dirty="0">
                <a:hlinkClick r:id="rId3"/>
              </a:rPr>
              <a:t>laws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400EEC-5E63-4516-A114-4179EC3BD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7474" y="5007739"/>
            <a:ext cx="2461865" cy="176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418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E66E9-8B41-4F0B-8FF8-F770701CF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Brands and branding</a:t>
            </a:r>
            <a:endParaRPr lang="en-CA" dirty="0">
              <a:solidFill>
                <a:srgbClr val="C0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302C7A-3A91-4205-95E7-FC87C82851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208" y="1504839"/>
            <a:ext cx="8285584" cy="5088543"/>
          </a:xfrm>
        </p:spPr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Brand</a:t>
            </a:r>
            <a:r>
              <a:rPr lang="en-US" b="1" dirty="0"/>
              <a:t>: </a:t>
            </a:r>
            <a:r>
              <a:rPr lang="en-US" dirty="0"/>
              <a:t>what differentiates your product (or company) from similar products (or companies) in the market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Brand identity: </a:t>
            </a:r>
            <a:r>
              <a:rPr lang="en-US" dirty="0"/>
              <a:t>words, letters, sounds, symbols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Brand image: </a:t>
            </a:r>
            <a:r>
              <a:rPr lang="en-US" dirty="0"/>
              <a:t>impressions or beliefs regarding the brand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Branding strategies: </a:t>
            </a:r>
            <a:r>
              <a:rPr lang="en-US" dirty="0"/>
              <a:t>private, generic, or manufacturer branding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Brand equity: </a:t>
            </a:r>
            <a:r>
              <a:rPr lang="en-US" dirty="0"/>
              <a:t>any added value generated by </a:t>
            </a:r>
            <a:r>
              <a:rPr lang="en-US" dirty="0" err="1"/>
              <a:t>favourable</a:t>
            </a:r>
            <a:r>
              <a:rPr lang="en-US" dirty="0"/>
              <a:t> consumer experiences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3165868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0.0&quot;&gt;&lt;object type=&quot;1&quot; unique_id=&quot;10001&quot;&gt;&lt;object type=&quot;2&quot; unique_id=&quot;10021&quot;&gt;&lt;object type=&quot;3&quot; unique_id=&quot;10022&quot;&gt;&lt;property id=&quot;20148&quot; value=&quot;5&quot;/&gt;&lt;property id=&quot;20300&quot; value=&quot;Slide 1 - &amp;quot;MGMT 6055 Project Scope &amp;amp; requirements&amp;quot;&quot;/&gt;&lt;property id=&quot;20307&quot; value=&quot;259&quot;/&gt;&lt;/object&gt;&lt;object type=&quot;3&quot; unique_id=&quot;10023&quot;&gt;&lt;property id=&quot;20148&quot; value=&quot;5&quot;/&gt;&lt;property id=&quot;20300&quot; value=&quot;Slide 2 - &amp;quot;Objectives&amp;quot;&quot;/&gt;&lt;property id=&quot;20307&quot; value=&quot;260&quot;/&gt;&lt;/object&gt;&lt;object type=&quot;3&quot; unique_id=&quot;10024&quot;&gt;&lt;property id=&quot;20148&quot; value=&quot;5&quot;/&gt;&lt;property id=&quot;20300&quot; value=&quot;Slide 3 - &amp;quot;Who am I … ???&amp;quot;&quot;/&gt;&lt;property id=&quot;20307&quot; value=&quot;261&quot;/&gt;&lt;/object&gt;&lt;object type=&quot;3&quot; unique_id=&quot;10025&quot;&gt;&lt;property id=&quot;20148&quot; value=&quot;5&quot;/&gt;&lt;property id=&quot;20300&quot; value=&quot;Slide 4 - &amp;quot;Office Hours&amp;quot;&quot;/&gt;&lt;property id=&quot;20307&quot; value=&quot;262&quot;/&gt;&lt;/object&gt;&lt;object type=&quot;3&quot; unique_id=&quot;10026&quot;&gt;&lt;property id=&quot;20148&quot; value=&quot;5&quot;/&gt;&lt;property id=&quot;20300&quot; value=&quot;Slide 5 - &amp;quot;My Role&amp;quot;&quot;/&gt;&lt;property id=&quot;20307&quot; value=&quot;263&quot;/&gt;&lt;/object&gt;&lt;object type=&quot;3&quot; unique_id=&quot;10027&quot;&gt;&lt;property id=&quot;20148&quot; value=&quot;5&quot;/&gt;&lt;property id=&quot;20300&quot; value=&quot;Slide 6 - &amp;quot;Who are you..??&amp;quot;&quot;/&gt;&lt;property id=&quot;20307&quot; value=&quot;264&quot;/&gt;&lt;/object&gt;&lt;object type=&quot;3&quot; unique_id=&quot;10028&quot;&gt;&lt;property id=&quot;20148&quot; value=&quot;5&quot;/&gt;&lt;property id=&quot;20300&quot; value=&quot;Slide 7 - &amp;quot;What is project management.?&amp;quot;&quot;/&gt;&lt;property id=&quot;20307&quot; value=&quot;265&quot;/&gt;&lt;/object&gt;&lt;object type=&quot;3&quot; unique_id=&quot;10029&quot;&gt;&lt;property id=&quot;20148&quot; value=&quot;5&quot;/&gt;&lt;property id=&quot;20300&quot; value=&quot;Slide 8 - &amp;quot;What is project management.?&amp;quot;&quot;/&gt;&lt;property id=&quot;20307&quot; value=&quot;266&quot;/&gt;&lt;/object&gt;&lt;object type=&quot;3&quot; unique_id=&quot;10030&quot;&gt;&lt;property id=&quot;20148&quot; value=&quot;5&quot;/&gt;&lt;property id=&quot;20300&quot; value=&quot;Slide 9 - &amp;quot;Median Salaries for Project Managers - Top Countries&amp;quot;&quot;/&gt;&lt;property id=&quot;20307&quot; value=&quot;267&quot;/&gt;&lt;/object&gt;&lt;object type=&quot;3&quot; unique_id=&quot;10031&quot;&gt;&lt;property id=&quot;20148&quot; value=&quot;5&quot;/&gt;&lt;property id=&quot;20300&quot; value=&quot;Slide 10 - &amp;quot;About the Course: CIS and Course Schedule&amp;quot;&quot;/&gt;&lt;property id=&quot;20307&quot; value=&quot;268&quot;/&gt;&lt;/object&gt;&lt;object type=&quot;3&quot; unique_id=&quot;10032&quot;&gt;&lt;property id=&quot;20148&quot; value=&quot;5&quot;/&gt;&lt;property id=&quot;20300&quot; value=&quot;Slide 11 - &amp;quot;Evaluation&amp;quot;&quot;/&gt;&lt;property id=&quot;20307&quot; value=&quot;269&quot;/&gt;&lt;/object&gt;&lt;object type=&quot;3&quot; unique_id=&quot;10033&quot;&gt;&lt;property id=&quot;20148&quot; value=&quot;5&quot;/&gt;&lt;property id=&quot;20300&quot; value=&quot;Slide 12 - &amp;quot;Evaluations&amp;quot;&quot;/&gt;&lt;property id=&quot;20307&quot; value=&quot;270&quot;/&gt;&lt;/object&gt;&lt;object type=&quot;3&quot; unique_id=&quot;10034&quot;&gt;&lt;property id=&quot;20148&quot; value=&quot;5&quot;/&gt;&lt;property id=&quot;20300&quot; value=&quot;Slide 13 - &amp;quot;Two Course Text Books&amp;quot;&quot;/&gt;&lt;property id=&quot;20307&quot; value=&quot;271&quot;/&gt;&lt;/object&gt;&lt;object type=&quot;3&quot; unique_id=&quot;10035&quot;&gt;&lt;property id=&quot;20148&quot; value=&quot;5&quot;/&gt;&lt;property id=&quot;20300&quot; value=&quot;Slide 14 - &amp;quot;My Expectations&amp;quot;&quot;/&gt;&lt;property id=&quot;20307&quot; value=&quot;272&quot;/&gt;&lt;/object&gt;&lt;object type=&quot;3&quot; unique_id=&quot;10036&quot;&gt;&lt;property id=&quot;20148&quot; value=&quot;5&quot;/&gt;&lt;property id=&quot;20300&quot; value=&quot;Slide 15 - &amp;quot;My Expectations&amp;quot;&quot;/&gt;&lt;property id=&quot;20307&quot; value=&quot;273&quot;/&gt;&lt;/object&gt;&lt;object type=&quot;3&quot; unique_id=&quot;10037&quot;&gt;&lt;property id=&quot;20148&quot; value=&quot;5&quot;/&gt;&lt;property id=&quot;20300&quot; value=&quot;Slide 16 - &amp;quot;Things to think about&amp;quot;&quot;/&gt;&lt;property id=&quot;20307&quot; value=&quot;274&quot;/&gt;&lt;/object&gt;&lt;object type=&quot;3&quot; unique_id=&quot;10038&quot;&gt;&lt;property id=&quot;20148&quot; value=&quot;5&quot;/&gt;&lt;property id=&quot;20300&quot; value=&quot;Slide 17 - &amp;quot;Academic Integrity&amp;quot;&quot;/&gt;&lt;property id=&quot;20307&quot; value=&quot;275&quot;/&gt;&lt;/object&gt;&lt;object type=&quot;3&quot; unique_id=&quot;10039&quot;&gt;&lt;property id=&quot;20148&quot; value=&quot;5&quot;/&gt;&lt;property id=&quot;20300&quot; value=&quot;Slide 18 - &amp;quot;What is an Academic Offence?&amp;quot;&quot;/&gt;&lt;property id=&quot;20307&quot; value=&quot;276&quot;/&gt;&lt;/object&gt;&lt;object type=&quot;3&quot; unique_id=&quot;10040&quot;&gt;&lt;property id=&quot;20148&quot; value=&quot;5&quot;/&gt;&lt;property id=&quot;20300&quot; value=&quot;Slide 19 - &amp;quot;Penalties for Academic Offences&amp;quot;&quot;/&gt;&lt;property id=&quot;20307&quot; value=&quot;277&quot;/&gt;&lt;/object&gt;&lt;object type=&quot;3&quot; unique_id=&quot;10041&quot;&gt;&lt;property id=&quot;20148&quot; value=&quot;5&quot;/&gt;&lt;property id=&quot;20300&quot; value=&quot;Slide 20 - &amp;quot;Cheating Includes  (but is not limited to…)&amp;quot;&quot;/&gt;&lt;property id=&quot;20307&quot; value=&quot;278&quot;/&gt;&lt;/object&gt;&lt;object type=&quot;3&quot; unique_id=&quot;10042&quot;&gt;&lt;property id=&quot;20148&quot; value=&quot;5&quot;/&gt;&lt;property id=&quot;20300&quot; value=&quot;Slide 21 - &amp;quot;Cheating Includes…&amp;quot;&quot;/&gt;&lt;property id=&quot;20307&quot; value=&quot;279&quot;/&gt;&lt;/object&gt;&lt;object type=&quot;3&quot; unique_id=&quot;10043&quot;&gt;&lt;property id=&quot;20148&quot; value=&quot;5&quot;/&gt;&lt;property id=&quot;20300&quot; value=&quot;Slide 22 - &amp;quot;Cheating Includes…&amp;quot;&quot;/&gt;&lt;property id=&quot;20307&quot; value=&quot;280&quot;/&gt;&lt;/object&gt;&lt;object type=&quot;3&quot; unique_id=&quot;10044&quot;&gt;&lt;property id=&quot;20148&quot; value=&quot;5&quot;/&gt;&lt;property id=&quot;20300&quot; value=&quot;Slide 23 - &amp;quot;Policies  (in FOL Content on our Course Site)&amp;quot;&quot;/&gt;&lt;property id=&quot;20307&quot; value=&quot;281&quot;/&gt;&lt;/object&gt;&lt;object type=&quot;3&quot; unique_id=&quot;10045&quot;&gt;&lt;property id=&quot;20148&quot; value=&quot;5&quot;/&gt;&lt;property id=&quot;20300&quot; value=&quot;Slide 24 - &amp;quot;Academic Integrity Module&amp;quot;&quot;/&gt;&lt;property id=&quot;20307&quot; value=&quot;282&quot;/&gt;&lt;/object&gt;&lt;object type=&quot;3&quot; unique_id=&quot;10046&quot;&gt;&lt;property id=&quot;20148&quot; value=&quot;5&quot;/&gt;&lt;property id=&quot;20300&quot; value=&quot;Slide 25 - &amp;quot;Citing the APA Way&amp;quot;&quot;/&gt;&lt;property id=&quot;20307&quot; value=&quot;283&quot;/&gt;&lt;/object&gt;&lt;object type=&quot;3&quot; unique_id=&quot;10047&quot;&gt;&lt;property id=&quot;20148&quot; value=&quot;5&quot;/&gt;&lt;property id=&quot;20300&quot; value=&quot;Slide 26 - &amp;quot;Citations Using APA Part 1: In-text citation&amp;quot;&quot;/&gt;&lt;property id=&quot;20307&quot; value=&quot;284&quot;/&gt;&lt;/object&gt;&lt;object type=&quot;3&quot; unique_id=&quot;10048&quot;&gt;&lt;property id=&quot;20148&quot; value=&quot;5&quot;/&gt;&lt;property id=&quot;20300&quot; value=&quot;Slide 27 - &amp;quot;Citations Using APA: Part 2: Reference Page at the end of the Assignment&amp;quot;&quot;/&gt;&lt;property id=&quot;20307&quot; value=&quot;285&quot;/&gt;&lt;/object&gt;&lt;object type=&quot;3&quot; unique_id=&quot;10049&quot;&gt;&lt;property id=&quot;20148&quot; value=&quot;5&quot;/&gt;&lt;property id=&quot;20300&quot; value=&quot;Slide 28 - &amp;quot;Citing Course Templates/ PowerPoints for Assignments&amp;quot;&quot;/&gt;&lt;property id=&quot;20307&quot; value=&quot;286&quot;/&gt;&lt;/object&gt;&lt;object type=&quot;3&quot; unique_id=&quot;10050&quot;&gt;&lt;property id=&quot;20148&quot; value=&quot;5&quot;/&gt;&lt;property id=&quot;20300&quot; value=&quot;Slide 29 - &amp;quot;Policies  (in FOL Content on our Course Site)&amp;quot;&quot;/&gt;&lt;property id=&quot;20307&quot; value=&quot;287&quot;/&gt;&lt;/object&gt;&lt;object type=&quot;3&quot; unique_id=&quot;10051&quot;&gt;&lt;property id=&quot;20148&quot; value=&quot;5&quot;/&gt;&lt;property id=&quot;20300&quot; value=&quot;Slide 30 - &amp;quot;Form Teams for the Course&amp;quot;&quot;/&gt;&lt;property id=&quot;20307&quot; value=&quot;288&quot;/&gt;&lt;/object&gt;&lt;object type=&quot;3&quot; unique_id=&quot;10052&quot;&gt;&lt;property id=&quot;20148&quot; value=&quot;5&quot;/&gt;&lt;property id=&quot;20300&quot; value=&quot;Slide 31 - &amp;quot;Your Task This Week&amp;quot;&quot;/&gt;&lt;property id=&quot;20307&quot; value=&quot;289&quot;/&gt;&lt;/object&gt;&lt;object type=&quot;3&quot; unique_id=&quot;10053&quot;&gt;&lt;property id=&quot;20148&quot; value=&quot;5&quot;/&gt;&lt;property id=&quot;20300&quot; value=&quot;Slide 32 - &amp;quot;Before Next Week’s Class&amp;quot;&quot;/&gt;&lt;property id=&quot;20307&quot; value=&quot;290&quot;/&gt;&lt;/object&gt;&lt;object type=&quot;3&quot; unique_id=&quot;10054&quot;&gt;&lt;property id=&quot;20148&quot; value=&quot;5&quot;/&gt;&lt;property id=&quot;20300&quot; value=&quot;Slide 33 - &amp;quot;Come to class with&amp;quot;&quot;/&gt;&lt;property id=&quot;20307&quot; value=&quot;291&quot;/&gt;&lt;/object&gt;&lt;object type=&quot;3&quot; unique_id=&quot;10055&quot;&gt;&lt;property id=&quot;20148&quot; value=&quot;5&quot;/&gt;&lt;property id=&quot;20300&quot; value=&quot;Slide 34 - &amp;quot;Summary&amp;quot;&quot;/&gt;&lt;property id=&quot;20307&quot; value=&quot;292&quot;/&gt;&lt;/object&gt;&lt;/object&gt;&lt;object type=&quot;8&quot; unique_id=&quot;10091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LKSB_PowerPoint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KSB_PowerPoint_Template [Read-Only]" id="{42CBF927-25A3-4E8B-A82E-1F879174CF65}" vid="{A36FA767-59C6-45C5-857E-46233CC670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LKSB_PowerPoint_Template copy</Template>
  <TotalTime>3826</TotalTime>
  <Words>1717</Words>
  <Application>Microsoft Office PowerPoint</Application>
  <PresentationFormat>On-screen Show (4:3)</PresentationFormat>
  <Paragraphs>231</Paragraphs>
  <Slides>23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Trebuchet MS</vt:lpstr>
      <vt:lpstr>LKSB_PowerPoint_Template</vt:lpstr>
      <vt:lpstr>MGMT 6057   contemporary business management</vt:lpstr>
      <vt:lpstr>Agenda</vt:lpstr>
      <vt:lpstr>marketing</vt:lpstr>
      <vt:lpstr>Segmentation</vt:lpstr>
      <vt:lpstr>segmentation</vt:lpstr>
      <vt:lpstr>Target markets</vt:lpstr>
      <vt:lpstr>The Marketing mix (4 P’s of marketing)</vt:lpstr>
      <vt:lpstr>product</vt:lpstr>
      <vt:lpstr>Brands and branding</vt:lpstr>
      <vt:lpstr>Top Canadian brands</vt:lpstr>
      <vt:lpstr>Place (distribution)</vt:lpstr>
      <vt:lpstr>Types of retailers</vt:lpstr>
      <vt:lpstr>promotion</vt:lpstr>
      <vt:lpstr>Types of promotion</vt:lpstr>
      <vt:lpstr>advertising</vt:lpstr>
      <vt:lpstr>Personal selling</vt:lpstr>
      <vt:lpstr>Sales Promotion</vt:lpstr>
      <vt:lpstr>Publicity and Public relations</vt:lpstr>
      <vt:lpstr>Pricing strategies</vt:lpstr>
      <vt:lpstr>Pricing strategies (cont’d)</vt:lpstr>
      <vt:lpstr>Customer relationship management (CRM)</vt:lpstr>
      <vt:lpstr>Social media marketing</vt:lpstr>
      <vt:lpstr>Relevance for project management  and business ownership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katiewilson140@gmail.com</dc:creator>
  <cp:lastModifiedBy>Christine Newton</cp:lastModifiedBy>
  <cp:revision>293</cp:revision>
  <cp:lastPrinted>2019-05-21T14:51:34Z</cp:lastPrinted>
  <dcterms:created xsi:type="dcterms:W3CDTF">2016-07-21T01:47:58Z</dcterms:created>
  <dcterms:modified xsi:type="dcterms:W3CDTF">2023-08-16T18:52:18Z</dcterms:modified>
</cp:coreProperties>
</file>

<file path=docProps/thumbnail.jpeg>
</file>